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3" r:id="rId3"/>
    <p:sldId id="257" r:id="rId4"/>
    <p:sldId id="295" r:id="rId5"/>
    <p:sldId id="298" r:id="rId6"/>
    <p:sldId id="297" r:id="rId7"/>
    <p:sldId id="299" r:id="rId8"/>
    <p:sldId id="296" r:id="rId9"/>
    <p:sldId id="258" r:id="rId10"/>
    <p:sldId id="259" r:id="rId11"/>
    <p:sldId id="260" r:id="rId12"/>
    <p:sldId id="262" r:id="rId13"/>
    <p:sldId id="264" r:id="rId14"/>
    <p:sldId id="263" r:id="rId15"/>
    <p:sldId id="300" r:id="rId16"/>
    <p:sldId id="467" r:id="rId17"/>
    <p:sldId id="468" r:id="rId18"/>
    <p:sldId id="469" r:id="rId19"/>
    <p:sldId id="470" r:id="rId20"/>
    <p:sldId id="266" r:id="rId21"/>
    <p:sldId id="267" r:id="rId22"/>
    <p:sldId id="268" r:id="rId23"/>
    <p:sldId id="273" r:id="rId24"/>
    <p:sldId id="269" r:id="rId25"/>
    <p:sldId id="277" r:id="rId26"/>
    <p:sldId id="265" r:id="rId27"/>
    <p:sldId id="279" r:id="rId28"/>
    <p:sldId id="284" r:id="rId29"/>
    <p:sldId id="280" r:id="rId30"/>
    <p:sldId id="283" r:id="rId31"/>
    <p:sldId id="281" r:id="rId32"/>
    <p:sldId id="282" r:id="rId33"/>
    <p:sldId id="287" r:id="rId34"/>
    <p:sldId id="285" r:id="rId35"/>
    <p:sldId id="292" r:id="rId36"/>
    <p:sldId id="471" r:id="rId37"/>
    <p:sldId id="288" r:id="rId38"/>
    <p:sldId id="27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7"/>
  </p:normalViewPr>
  <p:slideViewPr>
    <p:cSldViewPr snapToGrid="0" snapToObjects="1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sj.com/articles/sohn-stock-tips-may-not-be-worth-peanuts-152459213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E244-3922-D44A-BDDE-31FE38051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6: Time Series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6B840-45D0-D847-91CA-D41E2A0F4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Non-Stationary Models</a:t>
            </a:r>
          </a:p>
          <a:p>
            <a:r>
              <a:rPr lang="en-US" dirty="0"/>
              <a:t>Signal + Noise</a:t>
            </a:r>
          </a:p>
          <a:p>
            <a:r>
              <a:rPr lang="en-US" dirty="0"/>
              <a:t>ARIMA</a:t>
            </a:r>
          </a:p>
          <a:p>
            <a:r>
              <a:rPr lang="en-US" dirty="0"/>
              <a:t>ARUMA</a:t>
            </a:r>
          </a:p>
        </p:txBody>
      </p:sp>
    </p:spTree>
    <p:extLst>
      <p:ext uri="{BB962C8B-B14F-4D97-AF65-F5344CB8AC3E}">
        <p14:creationId xmlns:p14="http://schemas.microsoft.com/office/powerpoint/2010/main" val="255282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07" y="2603359"/>
            <a:ext cx="7886700" cy="1325563"/>
          </a:xfrm>
        </p:spPr>
        <p:txBody>
          <a:bodyPr/>
          <a:lstStyle/>
          <a:p>
            <a:r>
              <a:rPr lang="en-US" dirty="0"/>
              <a:t>End Break Out 1</a:t>
            </a:r>
          </a:p>
        </p:txBody>
      </p:sp>
    </p:spTree>
    <p:extLst>
      <p:ext uri="{BB962C8B-B14F-4D97-AF65-F5344CB8AC3E}">
        <p14:creationId xmlns:p14="http://schemas.microsoft.com/office/powerpoint/2010/main" val="159397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54DF-74AC-5740-A753-A471A1B8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563" y="1690688"/>
            <a:ext cx="5174128" cy="4682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8"/>
            <a:ext cx="2223732" cy="44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F5E9-6209-DE4A-81F0-744B2F86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Amtrak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A87A-970B-2A43-B54D-EC809B91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545"/>
          <a:stretch/>
        </p:blipFill>
        <p:spPr>
          <a:xfrm>
            <a:off x="7836546" y="185753"/>
            <a:ext cx="1055326" cy="1001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390880-AB59-1C47-8FFF-AA3B3FB6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5" y="1355769"/>
            <a:ext cx="3304854" cy="2991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11A3FC-B60E-BE4C-AA3C-C635ED69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303" y="1355768"/>
            <a:ext cx="3297314" cy="298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E6CAE-6C64-BF4F-892E-F1C93125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38" y="4482853"/>
            <a:ext cx="3889707" cy="13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AC5FC-B4EC-5043-BB03-65B6F2B2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350" y="4444759"/>
            <a:ext cx="3911220" cy="21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2F567-7261-5C45-AE1D-7BA8D7A7C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22" y="4885896"/>
            <a:ext cx="2274437" cy="1699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BE87C-314B-8C41-998B-DDDA677AAD8B}"/>
              </a:ext>
            </a:extLst>
          </p:cNvPr>
          <p:cNvSpPr txBox="1"/>
          <p:nvPr/>
        </p:nvSpPr>
        <p:spPr>
          <a:xfrm>
            <a:off x="2493304" y="4899544"/>
            <a:ext cx="65688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the several peaks in the spectral density and the intuitive presence of at least annual seasonality, the (1-B^12) factor was removed.  At that point there was still significant wandering and some evidence of a (1-B) term in the </a:t>
            </a:r>
            <a:r>
              <a:rPr lang="en-US" sz="1600" dirty="0" err="1"/>
              <a:t>acf</a:t>
            </a:r>
            <a:r>
              <a:rPr lang="en-US" sz="1600" dirty="0"/>
              <a:t> therefore the (1-B) was taken out as well.  At this point the realization looked stationary and the aic5.wge() favored the ARMA(1,1).  For this reason, a reasonable model seemed to be the an ARUMA model with d = 1, s = 12, p = 1 and q = 1.  This can be written as a ARIMA(1,1,1) with s = 12.</a:t>
            </a:r>
          </a:p>
        </p:txBody>
      </p:sp>
    </p:spTree>
    <p:extLst>
      <p:ext uri="{BB962C8B-B14F-4D97-AF65-F5344CB8AC3E}">
        <p14:creationId xmlns:p14="http://schemas.microsoft.com/office/powerpoint/2010/main" val="335977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97" y="2739837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2</a:t>
            </a:r>
          </a:p>
        </p:txBody>
      </p:sp>
    </p:spTree>
    <p:extLst>
      <p:ext uri="{BB962C8B-B14F-4D97-AF65-F5344CB8AC3E}">
        <p14:creationId xmlns:p14="http://schemas.microsoft.com/office/powerpoint/2010/main" val="4013453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BE33-8959-8C4B-86E6-E080B3CA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/>
          <a:stretch/>
        </p:blipFill>
        <p:spPr>
          <a:xfrm>
            <a:off x="324649" y="2947916"/>
            <a:ext cx="8190701" cy="1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08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BE33-8959-8C4B-86E6-E080B3CA3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8"/>
          <a:stretch/>
        </p:blipFill>
        <p:spPr>
          <a:xfrm>
            <a:off x="324649" y="2947916"/>
            <a:ext cx="8190701" cy="17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8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3BD7-3207-4449-90FC-1E9C07D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E5C2A-CD52-B14E-83C1-677A402DDD1B}"/>
              </a:ext>
            </a:extLst>
          </p:cNvPr>
          <p:cNvSpPr/>
          <p:nvPr/>
        </p:nvSpPr>
        <p:spPr>
          <a:xfrm>
            <a:off x="0" y="2542019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(1+.3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(1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sz="24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4224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27B1-AEC4-4848-93EC-743FA2ED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5550E-7152-DD46-BAF6-B142C28B008A}"/>
              </a:ext>
            </a:extLst>
          </p:cNvPr>
          <p:cNvSpPr/>
          <p:nvPr/>
        </p:nvSpPr>
        <p:spPr>
          <a:xfrm>
            <a:off x="1004341" y="2459504"/>
            <a:ext cx="6640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(1+.3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sz="3600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sz="36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732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2A70-14F7-E540-A459-7DB381DC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BD103-F8A7-5B47-B6F5-FA3B31CB0AC4}"/>
              </a:ext>
            </a:extLst>
          </p:cNvPr>
          <p:cNvSpPr/>
          <p:nvPr/>
        </p:nvSpPr>
        <p:spPr>
          <a:xfrm>
            <a:off x="-134443" y="3244334"/>
            <a:ext cx="941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5041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.99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.013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.2078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.0888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.00864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.8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>
                <a:latin typeface="Symbol" panose="05050102010706020507" pitchFamily="18" charset="2"/>
                <a:cs typeface="Times New Roman" panose="02020603050405020304" pitchFamily="18" charset="0"/>
              </a:rPr>
              <a:t>t</a:t>
            </a:r>
            <a:endParaRPr lang="en-US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392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318CE-4B87-7548-A70F-BE0B7D645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42564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Try a few more!</a:t>
            </a:r>
          </a:p>
        </p:txBody>
      </p:sp>
    </p:spTree>
    <p:extLst>
      <p:ext uri="{BB962C8B-B14F-4D97-AF65-F5344CB8AC3E}">
        <p14:creationId xmlns:p14="http://schemas.microsoft.com/office/powerpoint/2010/main" val="224957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F56B-B228-E34C-8817-18E1D855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Check …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C6B77-AE97-6E4A-A901-92D9D757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332" y="1690689"/>
            <a:ext cx="6861336" cy="45043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1DB8E3-E1DB-184E-9806-81521F22DA7F}"/>
              </a:ext>
            </a:extLst>
          </p:cNvPr>
          <p:cNvCxnSpPr/>
          <p:nvPr/>
        </p:nvCxnSpPr>
        <p:spPr>
          <a:xfrm>
            <a:off x="4572000" y="4182901"/>
            <a:ext cx="18385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51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-.8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5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57271" y="2603678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1143623" y="3013111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44E720-213E-984A-984D-03C9AAB5F402}"/>
              </a:ext>
            </a:extLst>
          </p:cNvPr>
          <p:cNvSpPr/>
          <p:nvPr/>
        </p:nvSpPr>
        <p:spPr>
          <a:xfrm>
            <a:off x="-18144" y="3026759"/>
            <a:ext cx="8980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-.4</a:t>
            </a:r>
            <a:r>
              <a:rPr lang="en-US" sz="2800" i="1" dirty="0">
                <a:latin typeface="Times New Roman" pitchFamily="18" charset="0"/>
              </a:rPr>
              <a:t>B-.</a:t>
            </a:r>
            <a:r>
              <a:rPr lang="en-US" sz="2800" i="1" dirty="0">
                <a:latin typeface="Symbol" pitchFamily="18" charset="2"/>
              </a:rPr>
              <a:t>74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3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itchFamily="18" charset="2"/>
              </a:rPr>
              <a:t>-.6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anose="05050102010706020507" pitchFamily="18" charset="2"/>
              </a:rPr>
              <a:t>-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12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(1</a:t>
            </a:r>
            <a:r>
              <a:rPr lang="en-US" sz="2800" dirty="0">
                <a:latin typeface="Symbol" pitchFamily="18" charset="2"/>
              </a:rPr>
              <a:t>-.85</a:t>
            </a:r>
            <a:r>
              <a:rPr lang="en-US" sz="2800" i="1" dirty="0">
                <a:latin typeface="Times New Roman" pitchFamily="18" charset="0"/>
              </a:rPr>
              <a:t>B</a:t>
            </a:r>
            <a:r>
              <a:rPr lang="en-US" sz="2800" i="1" baseline="30000" dirty="0">
                <a:latin typeface="Times New Roman" pitchFamily="18" charset="0"/>
              </a:rPr>
              <a:t>2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Simply Judge From The Plots</a:t>
            </a:r>
            <a:br>
              <a:rPr lang="en-US" dirty="0"/>
            </a:br>
            <a:r>
              <a:rPr lang="en-US" dirty="0"/>
              <a:t>Just Speculate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BF49-B9F8-724C-A2C6-D29D08C66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9" y="1829229"/>
            <a:ext cx="4937741" cy="4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6CB2-E754-DE46-A489-2176375E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Simply Judge From The Plots</a:t>
            </a:r>
            <a:br>
              <a:rPr lang="en-US" dirty="0"/>
            </a:br>
            <a:r>
              <a:rPr lang="en-US" dirty="0"/>
              <a:t>Just Speculate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F92D-A781-7942-804B-C46CCAE0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914426"/>
            <a:ext cx="42799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21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2</a:t>
            </a:r>
          </a:p>
        </p:txBody>
      </p:sp>
    </p:spTree>
    <p:extLst>
      <p:ext uri="{BB962C8B-B14F-4D97-AF65-F5344CB8AC3E}">
        <p14:creationId xmlns:p14="http://schemas.microsoft.com/office/powerpoint/2010/main" val="922359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3</a:t>
            </a:r>
          </a:p>
        </p:txBody>
      </p:sp>
    </p:spTree>
    <p:extLst>
      <p:ext uri="{BB962C8B-B14F-4D97-AF65-F5344CB8AC3E}">
        <p14:creationId xmlns:p14="http://schemas.microsoft.com/office/powerpoint/2010/main" val="279993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BF27-2DFB-D140-9B55-A3281EEB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34629-5D34-D641-BFC4-B7C0FB25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member of your group</a:t>
            </a:r>
          </a:p>
          <a:p>
            <a:pPr lvl="1"/>
            <a:r>
              <a:rPr lang="en-US" dirty="0"/>
              <a:t>Describe the stock you picked</a:t>
            </a:r>
          </a:p>
          <a:p>
            <a:pPr lvl="1"/>
            <a:r>
              <a:rPr lang="en-US" dirty="0"/>
              <a:t>Describe the analysis you performed to try and identify a model.  </a:t>
            </a:r>
          </a:p>
        </p:txBody>
      </p:sp>
    </p:spTree>
    <p:extLst>
      <p:ext uri="{BB962C8B-B14F-4D97-AF65-F5344CB8AC3E}">
        <p14:creationId xmlns:p14="http://schemas.microsoft.com/office/powerpoint/2010/main" val="21136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5981-FD05-5548-A1C0-ACBEDDDF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2" y="286266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3</a:t>
            </a:r>
          </a:p>
        </p:txBody>
      </p:sp>
    </p:spTree>
    <p:extLst>
      <p:ext uri="{BB962C8B-B14F-4D97-AF65-F5344CB8AC3E}">
        <p14:creationId xmlns:p14="http://schemas.microsoft.com/office/powerpoint/2010/main" val="132134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Check  …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BAB26-69D1-9F4F-8638-396FB0B2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5" y="1905281"/>
            <a:ext cx="7101191" cy="351436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6CFF2E-E1DD-BD40-82E1-E4C58CB53994}"/>
              </a:ext>
            </a:extLst>
          </p:cNvPr>
          <p:cNvCxnSpPr>
            <a:cxnSpLocks/>
          </p:cNvCxnSpPr>
          <p:nvPr/>
        </p:nvCxnSpPr>
        <p:spPr>
          <a:xfrm>
            <a:off x="1429966" y="4114800"/>
            <a:ext cx="10797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348652-EEBF-5845-B72B-45160F357831}"/>
              </a:ext>
            </a:extLst>
          </p:cNvPr>
          <p:cNvCxnSpPr>
            <a:cxnSpLocks/>
          </p:cNvCxnSpPr>
          <p:nvPr/>
        </p:nvCxnSpPr>
        <p:spPr>
          <a:xfrm>
            <a:off x="1429966" y="4432570"/>
            <a:ext cx="10797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0CF734-01AC-DA44-B570-427116B217AF}"/>
              </a:ext>
            </a:extLst>
          </p:cNvPr>
          <p:cNvCxnSpPr>
            <a:cxnSpLocks/>
          </p:cNvCxnSpPr>
          <p:nvPr/>
        </p:nvCxnSpPr>
        <p:spPr>
          <a:xfrm>
            <a:off x="1429966" y="5064868"/>
            <a:ext cx="10797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CBC837-D8DE-F34F-8176-514EBB45BC7E}"/>
              </a:ext>
            </a:extLst>
          </p:cNvPr>
          <p:cNvSpPr txBox="1"/>
          <p:nvPr/>
        </p:nvSpPr>
        <p:spPr>
          <a:xfrm>
            <a:off x="3463046" y="3968885"/>
            <a:ext cx="373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12 (common with Monthly </a:t>
            </a:r>
            <a:r>
              <a:rPr lang="en-US" sz="1600" i="1" dirty="0"/>
              <a:t>Data</a:t>
            </a:r>
            <a:r>
              <a:rPr lang="en-US" sz="1600" dirty="0"/>
              <a:t>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12F1D-3F1D-FA4A-A618-E980308B5493}"/>
              </a:ext>
            </a:extLst>
          </p:cNvPr>
          <p:cNvSpPr txBox="1"/>
          <p:nvPr/>
        </p:nvSpPr>
        <p:spPr>
          <a:xfrm>
            <a:off x="3463046" y="4247904"/>
            <a:ext cx="373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4 common with Quarterly </a:t>
            </a:r>
            <a:r>
              <a:rPr lang="en-US" sz="1600" i="1" dirty="0"/>
              <a:t>Data</a:t>
            </a:r>
            <a:r>
              <a:rPr lang="en-US" sz="16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5EC09-22A5-6D4B-B8F2-FA595BBB39A9}"/>
              </a:ext>
            </a:extLst>
          </p:cNvPr>
          <p:cNvSpPr txBox="1"/>
          <p:nvPr/>
        </p:nvSpPr>
        <p:spPr>
          <a:xfrm>
            <a:off x="3463044" y="4880202"/>
            <a:ext cx="5052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2 (common with data collected semi -annually.)</a:t>
            </a:r>
          </a:p>
        </p:txBody>
      </p:sp>
    </p:spTree>
    <p:extLst>
      <p:ext uri="{BB962C8B-B14F-4D97-AF65-F5344CB8AC3E}">
        <p14:creationId xmlns:p14="http://schemas.microsoft.com/office/powerpoint/2010/main" val="40628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2FC2DB-7FA0-D340-ABB6-704DE2B3B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1694"/>
            <a:ext cx="9144000" cy="747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FDAA-9479-924F-9212-790D081B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370"/>
            <a:ext cx="9144000" cy="726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4439EB-0044-2140-BDBA-82BE16CA82EE}"/>
              </a:ext>
            </a:extLst>
          </p:cNvPr>
          <p:cNvSpPr/>
          <p:nvPr/>
        </p:nvSpPr>
        <p:spPr>
          <a:xfrm>
            <a:off x="440140" y="4648698"/>
            <a:ext cx="8263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https://www.wsj.com/articles/sohn-stock-tips-may-not-be-worth-peanuts-1524592131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6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C9A5-8300-FE47-A99E-E6FF88E2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1" y="1690689"/>
            <a:ext cx="4279900" cy="387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26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5022021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49BA5-0BFB-A646-8F97-041E0706BB97}"/>
              </a:ext>
            </a:extLst>
          </p:cNvPr>
          <p:cNvSpPr/>
          <p:nvPr/>
        </p:nvSpPr>
        <p:spPr>
          <a:xfrm>
            <a:off x="223861" y="570093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/>
              <a:t>getSymbols</a:t>
            </a:r>
            <a:r>
              <a:rPr lang="en-US" sz="1400" dirty="0"/>
              <a:t>("MO", from = "2018-6-10", to = "2019-6-10", </a:t>
            </a:r>
            <a:r>
              <a:rPr lang="en-US" sz="1400" dirty="0" err="1"/>
              <a:t>auto.assign</a:t>
            </a:r>
            <a:r>
              <a:rPr lang="en-US" sz="1400" dirty="0"/>
              <a:t> = TRUE)</a:t>
            </a:r>
          </a:p>
          <a:p>
            <a:r>
              <a:rPr lang="en-US" sz="1400" dirty="0" err="1"/>
              <a:t>plotts.sample.wge</a:t>
            </a:r>
            <a:r>
              <a:rPr lang="en-US" sz="1400" dirty="0"/>
              <a:t>(</a:t>
            </a:r>
            <a:r>
              <a:rPr lang="en-US" sz="1400" dirty="0" err="1"/>
              <a:t>MO$MO.Close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573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F3588-E5EC-6741-807A-32D95E7F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92054-8F7D-A942-994C-992B0FA9E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80" y="1690689"/>
            <a:ext cx="42799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7DB58-D25E-6648-BC9A-2658F5D51934}"/>
              </a:ext>
            </a:extLst>
          </p:cNvPr>
          <p:cNvSpPr/>
          <p:nvPr/>
        </p:nvSpPr>
        <p:spPr>
          <a:xfrm>
            <a:off x="722975" y="5700931"/>
            <a:ext cx="365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MO1 = </a:t>
            </a:r>
            <a:r>
              <a:rPr lang="en-US" dirty="0" err="1"/>
              <a:t>artrans.wge</a:t>
            </a:r>
            <a:r>
              <a:rPr lang="en-US" dirty="0"/>
              <a:t>(MO$MO.Close,1)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7896F-823C-4046-A1BA-8E660AC5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50" y="2222572"/>
            <a:ext cx="3718258" cy="27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76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Break Out 4</a:t>
            </a:r>
          </a:p>
        </p:txBody>
      </p:sp>
    </p:spTree>
    <p:extLst>
      <p:ext uri="{BB962C8B-B14F-4D97-AF65-F5344CB8AC3E}">
        <p14:creationId xmlns:p14="http://schemas.microsoft.com/office/powerpoint/2010/main" val="3804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D5B0-1D94-8043-8C53-FF83E4AF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the seasonality if any: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19341-47A4-764B-89D6-E24D6DC99F47}"/>
              </a:ext>
            </a:extLst>
          </p:cNvPr>
          <p:cNvSpPr/>
          <p:nvPr/>
        </p:nvSpPr>
        <p:spPr>
          <a:xfrm>
            <a:off x="1105523" y="3054747"/>
            <a:ext cx="662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</a:rPr>
              <a:t>(1</a:t>
            </a:r>
            <a:r>
              <a:rPr lang="en-US" sz="2800" dirty="0">
                <a:latin typeface="Symbol" pitchFamily="18" charset="2"/>
              </a:rPr>
              <a:t>-.76</a:t>
            </a:r>
            <a:r>
              <a:rPr lang="en-US" sz="2800" i="1" dirty="0">
                <a:latin typeface="Times New Roman" pitchFamily="18" charset="0"/>
              </a:rPr>
              <a:t>B - .94B</a:t>
            </a:r>
            <a:r>
              <a:rPr lang="en-US" sz="2800" i="1" baseline="30000" dirty="0">
                <a:latin typeface="Times New Roman" pitchFamily="18" charset="0"/>
              </a:rPr>
              <a:t>4</a:t>
            </a:r>
            <a:r>
              <a:rPr lang="en-US" sz="2800" i="1" dirty="0">
                <a:latin typeface="Times New Roman" pitchFamily="18" charset="0"/>
              </a:rPr>
              <a:t> +.75B</a:t>
            </a:r>
            <a:r>
              <a:rPr lang="en-US" sz="2800" i="1" baseline="30000" dirty="0">
                <a:latin typeface="Times New Roman" pitchFamily="18" charset="0"/>
              </a:rPr>
              <a:t>5</a:t>
            </a:r>
            <a:r>
              <a:rPr lang="en-US" sz="2800" i="1" dirty="0">
                <a:latin typeface="Times New Roman" pitchFamily="18" charset="0"/>
              </a:rPr>
              <a:t>)</a:t>
            </a:r>
            <a:r>
              <a:rPr lang="en-US" sz="2800" i="1" dirty="0" err="1">
                <a:latin typeface="Times New Roman" pitchFamily="18" charset="0"/>
              </a:rPr>
              <a:t>X</a:t>
            </a:r>
            <a:r>
              <a:rPr lang="en-US" sz="2800" i="1" baseline="-25000" dirty="0" err="1">
                <a:latin typeface="Times New Roman" pitchFamily="18" charset="0"/>
              </a:rPr>
              <a:t>t</a:t>
            </a:r>
            <a:r>
              <a:rPr lang="en-US" sz="2800" dirty="0">
                <a:latin typeface="Times New Roman" pitchFamily="18" charset="0"/>
              </a:rPr>
              <a:t>  = </a:t>
            </a:r>
            <a:r>
              <a:rPr lang="en-US" sz="2800" i="1" dirty="0">
                <a:latin typeface="Times New Roman" pitchFamily="18" charset="0"/>
              </a:rPr>
              <a:t>a</a:t>
            </a:r>
            <a:r>
              <a:rPr lang="en-US" sz="2800" i="1" baseline="-25000" dirty="0">
                <a:latin typeface="Times New Roman" pitchFamily="18" charset="0"/>
              </a:rPr>
              <a:t>t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4214-DEDE-0C48-A0D9-703DFA3B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160843"/>
            <a:ext cx="8928100" cy="1325563"/>
          </a:xfrm>
        </p:spPr>
        <p:txBody>
          <a:bodyPr/>
          <a:lstStyle/>
          <a:p>
            <a:r>
              <a:rPr lang="en-US" dirty="0"/>
              <a:t>Which Model has most evidence of </a:t>
            </a:r>
            <a:br>
              <a:rPr lang="en-US" dirty="0"/>
            </a:br>
            <a:r>
              <a:rPr lang="en-US" dirty="0"/>
              <a:t>s = 12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BE6CED-CACA-8242-9A1C-679B3A283613}"/>
              </a:ext>
            </a:extLst>
          </p:cNvPr>
          <p:cNvSpPr/>
          <p:nvPr/>
        </p:nvSpPr>
        <p:spPr>
          <a:xfrm>
            <a:off x="450850" y="2066836"/>
            <a:ext cx="824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(-0.1B   -  0.72B</a:t>
            </a:r>
            <a:r>
              <a:rPr lang="en-US" baseline="30000" dirty="0"/>
              <a:t>2</a:t>
            </a:r>
            <a:r>
              <a:rPr lang="en-US" dirty="0"/>
              <a:t>  + 0.016B</a:t>
            </a:r>
            <a:r>
              <a:rPr lang="en-US" baseline="30000" dirty="0"/>
              <a:t>3</a:t>
            </a:r>
            <a:r>
              <a:rPr lang="en-US" dirty="0"/>
              <a:t>  +  0.29B</a:t>
            </a:r>
            <a:r>
              <a:rPr lang="en-US" baseline="30000" dirty="0"/>
              <a:t>4</a:t>
            </a:r>
            <a:r>
              <a:rPr lang="en-US" dirty="0"/>
              <a:t>  - 0.02B</a:t>
            </a:r>
            <a:r>
              <a:rPr lang="en-US" baseline="30000" dirty="0"/>
              <a:t>5</a:t>
            </a:r>
            <a:r>
              <a:rPr lang="en-US" dirty="0"/>
              <a:t>   -   0.144B</a:t>
            </a:r>
            <a:r>
              <a:rPr lang="en-US" baseline="30000" dirty="0"/>
              <a:t>6</a:t>
            </a:r>
            <a:r>
              <a:rPr lang="en-US" dirty="0"/>
              <a:t>  + 0.0032B</a:t>
            </a:r>
            <a:r>
              <a:rPr lang="en-US" baseline="30000" dirty="0"/>
              <a:t>7</a:t>
            </a:r>
            <a:r>
              <a:rPr lang="en-US" dirty="0"/>
              <a:t>  -  0.0621B</a:t>
            </a:r>
            <a:r>
              <a:rPr lang="en-US" baseline="30000" dirty="0"/>
              <a:t>8</a:t>
            </a:r>
            <a:r>
              <a:rPr lang="en-US" dirty="0"/>
              <a:t>     +  0.008B</a:t>
            </a:r>
            <a:r>
              <a:rPr lang="en-US" baseline="30000" dirty="0"/>
              <a:t>9</a:t>
            </a:r>
            <a:r>
              <a:rPr lang="en-US" dirty="0"/>
              <a:t> +  0.058B</a:t>
            </a:r>
            <a:r>
              <a:rPr lang="en-US" baseline="30000" dirty="0"/>
              <a:t>10</a:t>
            </a:r>
            <a:r>
              <a:rPr lang="en-US" dirty="0"/>
              <a:t>  -   0.00128B</a:t>
            </a:r>
            <a:r>
              <a:rPr lang="en-US" baseline="30000" dirty="0"/>
              <a:t>11</a:t>
            </a:r>
            <a:r>
              <a:rPr lang="en-US" dirty="0"/>
              <a:t>  -  0.0072B</a:t>
            </a:r>
            <a:r>
              <a:rPr lang="en-US" baseline="30000" dirty="0"/>
              <a:t>12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n-US" dirty="0"/>
              <a:t> = 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23A331-670E-C04D-BE90-29348DB7D76D}"/>
              </a:ext>
            </a:extLst>
          </p:cNvPr>
          <p:cNvSpPr/>
          <p:nvPr/>
        </p:nvSpPr>
        <p:spPr>
          <a:xfrm>
            <a:off x="450850" y="300946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# This will help:</a:t>
            </a:r>
          </a:p>
          <a:p>
            <a:r>
              <a:rPr lang="en-US" sz="1600" dirty="0"/>
              <a:t>c(0.1, 0.72, -0.016, -0.29, 0.02, 0.144, -0.0032, 0.0621, -0.008, -0.058,  0.00128, 0.0072)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C8C6E-DB36-7549-BB32-A08111F71560}"/>
              </a:ext>
            </a:extLst>
          </p:cNvPr>
          <p:cNvSpPr txBox="1"/>
          <p:nvPr/>
        </p:nvSpPr>
        <p:spPr>
          <a:xfrm>
            <a:off x="614149" y="1419367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FC725-B830-C443-A51F-78A53B6C6076}"/>
              </a:ext>
            </a:extLst>
          </p:cNvPr>
          <p:cNvSpPr txBox="1"/>
          <p:nvPr/>
        </p:nvSpPr>
        <p:spPr>
          <a:xfrm>
            <a:off x="614148" y="4242629"/>
            <a:ext cx="222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34F556-E105-5C46-943B-3735A704CA93}"/>
              </a:ext>
            </a:extLst>
          </p:cNvPr>
          <p:cNvSpPr/>
          <p:nvPr/>
        </p:nvSpPr>
        <p:spPr>
          <a:xfrm>
            <a:off x="101600" y="5164656"/>
            <a:ext cx="904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# This will help:</a:t>
            </a:r>
          </a:p>
          <a:p>
            <a:r>
              <a:rPr lang="en-US" sz="1400" dirty="0"/>
              <a:t>c(-0.2000,  0.6300,  0.0000,  0.0000,  0.0000,  0.0000,  0.0000,  0.0000,  0.0000,  0.0000,  0.0000,  0.9700,  0.1940, -0.6111)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D138C-290B-BD47-BC5C-110CFCE7FEAE}"/>
              </a:ext>
            </a:extLst>
          </p:cNvPr>
          <p:cNvSpPr/>
          <p:nvPr/>
        </p:nvSpPr>
        <p:spPr>
          <a:xfrm>
            <a:off x="450850" y="4703642"/>
            <a:ext cx="824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(.2B   +  0.63B</a:t>
            </a:r>
            <a:r>
              <a:rPr lang="en-US" baseline="30000" dirty="0"/>
              <a:t>2</a:t>
            </a:r>
            <a:r>
              <a:rPr lang="en-US" dirty="0"/>
              <a:t>  -  0.97B</a:t>
            </a:r>
            <a:r>
              <a:rPr lang="en-US" baseline="30000" dirty="0"/>
              <a:t>12</a:t>
            </a:r>
            <a:r>
              <a:rPr lang="en-US" dirty="0"/>
              <a:t>  -   0.1940B</a:t>
            </a:r>
            <a:r>
              <a:rPr lang="en-US" baseline="30000" dirty="0"/>
              <a:t>13</a:t>
            </a:r>
            <a:r>
              <a:rPr lang="en-US" dirty="0"/>
              <a:t>  +  0.6111B</a:t>
            </a:r>
            <a:r>
              <a:rPr lang="en-US" baseline="30000" dirty="0"/>
              <a:t>14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n-US" dirty="0"/>
              <a:t> = at</a:t>
            </a:r>
          </a:p>
        </p:txBody>
      </p:sp>
    </p:spTree>
    <p:extLst>
      <p:ext uri="{BB962C8B-B14F-4D97-AF65-F5344CB8AC3E}">
        <p14:creationId xmlns:p14="http://schemas.microsoft.com/office/powerpoint/2010/main" val="3760778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91C486-70BA-CC4B-B167-74D3606F7BC3}"/>
              </a:ext>
            </a:extLst>
          </p:cNvPr>
          <p:cNvSpPr txBox="1">
            <a:spLocks/>
          </p:cNvSpPr>
          <p:nvPr/>
        </p:nvSpPr>
        <p:spPr>
          <a:xfrm>
            <a:off x="628650" y="3456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Pennsylvania Temperature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BE6E-FAC3-F449-8916-BEAC83B4A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4"/>
          <a:stretch/>
        </p:blipFill>
        <p:spPr>
          <a:xfrm>
            <a:off x="0" y="4252630"/>
            <a:ext cx="9144000" cy="2626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2FBBC9-F34F-754B-ADB7-ACB7F989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918" y="1340783"/>
            <a:ext cx="2990136" cy="3014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85F7F-113E-A842-8235-650B4F3AE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6" y="1304659"/>
            <a:ext cx="2872739" cy="2896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3FA68-A253-374B-89C3-B8C97D567D0E}"/>
              </a:ext>
            </a:extLst>
          </p:cNvPr>
          <p:cNvSpPr txBox="1"/>
          <p:nvPr/>
        </p:nvSpPr>
        <p:spPr>
          <a:xfrm>
            <a:off x="6770451" y="1488331"/>
            <a:ext cx="2188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an AR(15) that was fit to the Penn. Temperature data.  </a:t>
            </a:r>
          </a:p>
          <a:p>
            <a:pPr algn="ctr"/>
            <a:r>
              <a:rPr lang="en-US" dirty="0"/>
              <a:t>What do you think about a (1 – B</a:t>
            </a:r>
            <a:r>
              <a:rPr lang="en-US" baseline="30000" dirty="0"/>
              <a:t>12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35117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5E8-BEC5-4745-AEFD-2429AA23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50" y="26765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End Break Out 4</a:t>
            </a:r>
          </a:p>
        </p:txBody>
      </p:sp>
    </p:spTree>
    <p:extLst>
      <p:ext uri="{BB962C8B-B14F-4D97-AF65-F5344CB8AC3E}">
        <p14:creationId xmlns:p14="http://schemas.microsoft.com/office/powerpoint/2010/main" val="166665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90B2-5439-2C46-AF43-8C92CAEE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 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55AB97-33E4-0A4B-A962-2EA8302D2CCA}"/>
              </a:ext>
            </a:extLst>
          </p:cNvPr>
          <p:cNvSpPr/>
          <p:nvPr/>
        </p:nvSpPr>
        <p:spPr>
          <a:xfrm>
            <a:off x="136477" y="1373077"/>
            <a:ext cx="8871045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#Nyquist Frequency</a:t>
            </a:r>
          </a:p>
          <a:p>
            <a:r>
              <a:rPr lang="en-US" sz="1100" dirty="0"/>
              <a:t>## Data Generation</a:t>
            </a:r>
          </a:p>
          <a:p>
            <a:r>
              <a:rPr lang="en-US" sz="1100" dirty="0"/>
              <a:t>We have generated data that has a frequency on the scale of seconds of .02.  That is, the data have a period of 50 seconds.  </a:t>
            </a:r>
          </a:p>
          <a:p>
            <a:r>
              <a:rPr lang="en-US" sz="1100" dirty="0"/>
              <a:t>We have then sampled only at every minute (every 60th observation).  Note that this has a frequency around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/>
              <a:t>library(</a:t>
            </a:r>
            <a:r>
              <a:rPr lang="en-US" sz="1100" dirty="0" err="1"/>
              <a:t>tswge</a:t>
            </a:r>
            <a:r>
              <a:rPr lang="en-US" sz="1100" dirty="0"/>
              <a:t>)</a:t>
            </a:r>
          </a:p>
          <a:p>
            <a:r>
              <a:rPr lang="en-US" sz="1100" dirty="0"/>
              <a:t>P02 = </a:t>
            </a:r>
            <a:r>
              <a:rPr lang="en-US" sz="1100" dirty="0" err="1"/>
              <a:t>gen.sigplusnoise.wge</a:t>
            </a:r>
            <a:r>
              <a:rPr lang="en-US" sz="1100" dirty="0"/>
              <a:t>(6000,coef = c(1,0), </a:t>
            </a:r>
            <a:r>
              <a:rPr lang="en-US" sz="1100" dirty="0" err="1"/>
              <a:t>freq</a:t>
            </a:r>
            <a:r>
              <a:rPr lang="en-US" sz="1100" dirty="0"/>
              <a:t> = c(.02,0), </a:t>
            </a:r>
            <a:r>
              <a:rPr lang="en-US" sz="1100" dirty="0" err="1"/>
              <a:t>vara</a:t>
            </a:r>
            <a:r>
              <a:rPr lang="en-US" sz="1100" dirty="0"/>
              <a:t>  = 0)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x = </a:t>
            </a:r>
            <a:r>
              <a:rPr lang="en-US" sz="1100" dirty="0" err="1"/>
              <a:t>seq</a:t>
            </a:r>
            <a:r>
              <a:rPr lang="en-US" sz="1100" dirty="0"/>
              <a:t>(1,6000, by = 60)</a:t>
            </a:r>
          </a:p>
          <a:p>
            <a:r>
              <a:rPr lang="en-US" sz="1100" dirty="0"/>
              <a:t>Min = P02[x]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par(</a:t>
            </a:r>
            <a:r>
              <a:rPr lang="en-US" sz="1100" dirty="0" err="1"/>
              <a:t>mfrow</a:t>
            </a:r>
            <a:r>
              <a:rPr lang="en-US" sz="1100" dirty="0"/>
              <a:t>=c(1,2))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endParaRPr lang="en-US" sz="1100" dirty="0"/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## Scenario</a:t>
            </a:r>
          </a:p>
          <a:p>
            <a:r>
              <a:rPr lang="en-US" sz="1100" dirty="0"/>
              <a:t>Consider now that the data we observed first was the data observed at every minute.  We would then see a frequency of about .2. </a:t>
            </a:r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(Min)</a:t>
            </a:r>
          </a:p>
          <a:p>
            <a:r>
              <a:rPr lang="en-US" sz="1100" dirty="0"/>
              <a:t>```</a:t>
            </a:r>
          </a:p>
          <a:p>
            <a:endParaRPr lang="en-US" sz="1100" dirty="0"/>
          </a:p>
          <a:p>
            <a:r>
              <a:rPr lang="en-US" sz="1100" dirty="0"/>
              <a:t>However, there was another frequency present but we could not observe it ... unless we sample faster.  </a:t>
            </a:r>
          </a:p>
          <a:p>
            <a:r>
              <a:rPr lang="en-US" sz="1100" dirty="0"/>
              <a:t>The P02 data is the data that was then recorded at the seconds.  Each 60th data point is the same as the Minute data ... but there is a much different frequency present now.  Now each integer represents a second.  </a:t>
            </a:r>
          </a:p>
          <a:p>
            <a:endParaRPr lang="en-US" sz="1100" dirty="0"/>
          </a:p>
          <a:p>
            <a:r>
              <a:rPr lang="en-US" sz="1100" dirty="0"/>
              <a:t>```{r}</a:t>
            </a:r>
          </a:p>
          <a:p>
            <a:r>
              <a:rPr lang="en-US" sz="1100" dirty="0" err="1"/>
              <a:t>parzen.wge</a:t>
            </a:r>
            <a:r>
              <a:rPr lang="en-US" sz="1100" dirty="0"/>
              <a:t>(P02)</a:t>
            </a:r>
          </a:p>
          <a:p>
            <a:r>
              <a:rPr lang="en-US" sz="1100" dirty="0"/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297337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E4D4-ED05-0743-A7E6-3DAB512D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Check …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CE396-EACB-444B-B253-E31364507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692"/>
            <a:ext cx="9144000" cy="495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6C2CD-0764-5543-B322-681E81850408}"/>
              </a:ext>
            </a:extLst>
          </p:cNvPr>
          <p:cNvSpPr txBox="1"/>
          <p:nvPr/>
        </p:nvSpPr>
        <p:spPr>
          <a:xfrm>
            <a:off x="3463047" y="4445542"/>
            <a:ext cx="373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12 (common with Monthly </a:t>
            </a:r>
            <a:r>
              <a:rPr lang="en-US" sz="1600" i="1" dirty="0"/>
              <a:t>Data</a:t>
            </a:r>
            <a:r>
              <a:rPr lang="en-US" sz="1600" dirty="0"/>
              <a:t>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4981B-E441-7741-84EE-7B2ED6A15063}"/>
              </a:ext>
            </a:extLst>
          </p:cNvPr>
          <p:cNvSpPr txBox="1"/>
          <p:nvPr/>
        </p:nvSpPr>
        <p:spPr>
          <a:xfrm>
            <a:off x="3463045" y="5688060"/>
            <a:ext cx="3735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4 common with Quarterly </a:t>
            </a:r>
            <a:r>
              <a:rPr lang="en-US" sz="1600" i="1" dirty="0"/>
              <a:t>Data</a:t>
            </a:r>
            <a:r>
              <a:rPr lang="en-US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E7D63-6488-424E-90A1-9972E5928BD6}"/>
              </a:ext>
            </a:extLst>
          </p:cNvPr>
          <p:cNvSpPr txBox="1"/>
          <p:nvPr/>
        </p:nvSpPr>
        <p:spPr>
          <a:xfrm>
            <a:off x="3463045" y="4935105"/>
            <a:ext cx="5052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 = 2 (common with data collected semi -annually.)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9E4DDE-475A-754F-97BA-823C977757C1}"/>
              </a:ext>
            </a:extLst>
          </p:cNvPr>
          <p:cNvCxnSpPr>
            <a:cxnSpLocks/>
          </p:cNvCxnSpPr>
          <p:nvPr/>
        </p:nvCxnSpPr>
        <p:spPr>
          <a:xfrm>
            <a:off x="758757" y="4646519"/>
            <a:ext cx="14202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3BB18D-E975-154B-A761-2731E205025F}"/>
              </a:ext>
            </a:extLst>
          </p:cNvPr>
          <p:cNvCxnSpPr>
            <a:cxnSpLocks/>
          </p:cNvCxnSpPr>
          <p:nvPr/>
        </p:nvCxnSpPr>
        <p:spPr>
          <a:xfrm>
            <a:off x="758757" y="5051841"/>
            <a:ext cx="14202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0B7FED-31CC-E142-B429-E3B0FA9A16CA}"/>
              </a:ext>
            </a:extLst>
          </p:cNvPr>
          <p:cNvCxnSpPr>
            <a:cxnSpLocks/>
          </p:cNvCxnSpPr>
          <p:nvPr/>
        </p:nvCxnSpPr>
        <p:spPr>
          <a:xfrm>
            <a:off x="758757" y="5888419"/>
            <a:ext cx="15077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3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6D39-156F-5A48-AE26-48FF39DD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Order 15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96879-4266-8B4B-BCE6-0EAD0B4CF917}"/>
              </a:ext>
            </a:extLst>
          </p:cNvPr>
          <p:cNvSpPr/>
          <p:nvPr/>
        </p:nvSpPr>
        <p:spPr>
          <a:xfrm>
            <a:off x="311285" y="2492832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(-0.6996B -0.2599B</a:t>
            </a:r>
            <a:r>
              <a:rPr lang="en-US" baseline="30000" dirty="0"/>
              <a:t>2 </a:t>
            </a:r>
            <a:r>
              <a:rPr lang="en-US" dirty="0"/>
              <a:t> - 0.0079B</a:t>
            </a:r>
            <a:r>
              <a:rPr lang="en-US" baseline="30000" dirty="0"/>
              <a:t>3</a:t>
            </a:r>
            <a:r>
              <a:rPr lang="en-US" dirty="0"/>
              <a:t> + 0.0646B</a:t>
            </a:r>
            <a:r>
              <a:rPr lang="en-US" baseline="30000" dirty="0"/>
              <a:t>4</a:t>
            </a:r>
            <a:r>
              <a:rPr lang="en-US" dirty="0"/>
              <a:t> - 0.1381B</a:t>
            </a:r>
            <a:r>
              <a:rPr lang="en-US" baseline="30000" dirty="0"/>
              <a:t>5</a:t>
            </a:r>
            <a:r>
              <a:rPr lang="en-US" dirty="0"/>
              <a:t> + 0.0953B</a:t>
            </a:r>
            <a:r>
              <a:rPr lang="en-US" baseline="30000" dirty="0"/>
              <a:t>6</a:t>
            </a:r>
            <a:r>
              <a:rPr lang="en-US" dirty="0"/>
              <a:t> -0.0235B</a:t>
            </a:r>
            <a:r>
              <a:rPr lang="en-US" baseline="30000" dirty="0"/>
              <a:t>7</a:t>
            </a:r>
            <a:r>
              <a:rPr lang="en-US" dirty="0"/>
              <a:t> + 0.0969B</a:t>
            </a:r>
            <a:r>
              <a:rPr lang="en-US" baseline="30000" dirty="0"/>
              <a:t>8</a:t>
            </a:r>
            <a:r>
              <a:rPr lang="en-US" dirty="0"/>
              <a:t> -0.1770B</a:t>
            </a:r>
            <a:r>
              <a:rPr lang="en-US" baseline="30000" dirty="0"/>
              <a:t>9</a:t>
            </a:r>
            <a:r>
              <a:rPr lang="en-US" dirty="0"/>
              <a:t> +0.1191B</a:t>
            </a:r>
            <a:r>
              <a:rPr lang="en-US" baseline="30000" dirty="0"/>
              <a:t>10</a:t>
            </a:r>
            <a:r>
              <a:rPr lang="en-US" dirty="0"/>
              <a:t> -0.1030B</a:t>
            </a:r>
            <a:r>
              <a:rPr lang="en-US" baseline="30000" dirty="0"/>
              <a:t>11 -</a:t>
            </a:r>
            <a:r>
              <a:rPr lang="en-US" dirty="0"/>
              <a:t> 0.7754B</a:t>
            </a:r>
            <a:r>
              <a:rPr lang="en-US" baseline="30000" dirty="0"/>
              <a:t>12</a:t>
            </a:r>
            <a:r>
              <a:rPr lang="en-US" dirty="0"/>
              <a:t> + 0.4590B</a:t>
            </a:r>
            <a:r>
              <a:rPr lang="en-US" baseline="30000" dirty="0"/>
              <a:t>13</a:t>
            </a:r>
            <a:r>
              <a:rPr lang="en-US" dirty="0"/>
              <a:t> + 0.4099B</a:t>
            </a:r>
            <a:r>
              <a:rPr lang="en-US" baseline="30000" dirty="0"/>
              <a:t>14</a:t>
            </a:r>
            <a:r>
              <a:rPr lang="en-US" dirty="0"/>
              <a:t> -0.0501B</a:t>
            </a:r>
            <a:r>
              <a:rPr lang="en-US" baseline="30000" dirty="0"/>
              <a:t>15</a:t>
            </a:r>
            <a:r>
              <a:rPr lang="en-US" dirty="0"/>
              <a:t>)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=a</a:t>
            </a:r>
            <a:r>
              <a:rPr lang="en-US" baseline="-25000" dirty="0"/>
              <a:t>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CA4FD-A8AD-D74E-ADBC-1E14AC5E3A48}"/>
              </a:ext>
            </a:extLst>
          </p:cNvPr>
          <p:cNvSpPr/>
          <p:nvPr/>
        </p:nvSpPr>
        <p:spPr>
          <a:xfrm>
            <a:off x="389106" y="3429000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factor.wge</a:t>
            </a:r>
            <a:r>
              <a:rPr lang="en-US" dirty="0"/>
              <a:t>(c(0.6996, 0.2599, 0.0079, -0.0646, 0.1381, -0.0953, 0.0235, -0.0969, 0.1770, -0.1191, 0.1030, 0.7754, -0.4590, -0.4099, 0.0501))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5795B-7F10-1549-8F90-1750EA2481CD}"/>
              </a:ext>
            </a:extLst>
          </p:cNvPr>
          <p:cNvSpPr/>
          <p:nvPr/>
        </p:nvSpPr>
        <p:spPr>
          <a:xfrm>
            <a:off x="311285" y="1588398"/>
            <a:ext cx="8365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model below and investigate if it is similar to a model with s ≠ 0.  If so, which s seems most appropriate.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6349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FD17-C224-AE49-BDC7-F0817CC9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93" y="2495484"/>
            <a:ext cx="7886700" cy="1325563"/>
          </a:xfrm>
        </p:spPr>
        <p:txBody>
          <a:bodyPr/>
          <a:lstStyle/>
          <a:p>
            <a:r>
              <a:rPr lang="en-US" dirty="0"/>
              <a:t>Pennsylvania Temperature Data</a:t>
            </a:r>
            <a:br>
              <a:rPr lang="en-US" dirty="0"/>
            </a:br>
            <a:r>
              <a:rPr lang="en-US" dirty="0"/>
              <a:t>dataset: </a:t>
            </a:r>
            <a:r>
              <a:rPr lang="en-US" dirty="0" err="1"/>
              <a:t>patemp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9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FD17-C224-AE49-BDC7-F0817CC9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93" y="2495484"/>
            <a:ext cx="7886700" cy="1325563"/>
          </a:xfrm>
        </p:spPr>
        <p:txBody>
          <a:bodyPr/>
          <a:lstStyle/>
          <a:p>
            <a:r>
              <a:rPr lang="en-US" dirty="0"/>
              <a:t>Log Airline Data</a:t>
            </a:r>
            <a:br>
              <a:rPr lang="en-US" dirty="0"/>
            </a:br>
            <a:r>
              <a:rPr lang="en-US" dirty="0"/>
              <a:t>dataset: </a:t>
            </a:r>
            <a:r>
              <a:rPr lang="en-US" dirty="0" err="1"/>
              <a:t>airlog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9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BC76-EDF1-974F-8484-B6876B34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F46A7-E7B5-8242-BC8F-CA55380A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45872"/>
            <a:ext cx="7886700" cy="9078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Generate the data as it should be generated and then see which models the AIC favors.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2EEF1-38E6-554A-BF67-AE4AEB89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18" y="1235075"/>
            <a:ext cx="7006213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6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5CDF-7847-2C47-A120-A6D21643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509C7-C066-824F-8679-769FFC303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person in your group:</a:t>
            </a:r>
          </a:p>
          <a:p>
            <a:pPr lvl="1"/>
            <a:r>
              <a:rPr lang="en-US" dirty="0"/>
              <a:t>Remind everyone of your realization</a:t>
            </a:r>
          </a:p>
          <a:p>
            <a:pPr lvl="1"/>
            <a:r>
              <a:rPr lang="en-US" dirty="0"/>
              <a:t>Defend why you thought a signal + noise, ARIMA, ARUMA, ARMA, or any other model was appropriate or not appropriate.  </a:t>
            </a:r>
          </a:p>
        </p:txBody>
      </p:sp>
    </p:spTree>
    <p:extLst>
      <p:ext uri="{BB962C8B-B14F-4D97-AF65-F5344CB8AC3E}">
        <p14:creationId xmlns:p14="http://schemas.microsoft.com/office/powerpoint/2010/main" val="3225110935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684</TotalTime>
  <Words>1109</Words>
  <Application>Microsoft Macintosh PowerPoint</Application>
  <PresentationFormat>On-screen Show (4:3)</PresentationFormat>
  <Paragraphs>105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Times New Roman</vt:lpstr>
      <vt:lpstr>2U</vt:lpstr>
      <vt:lpstr>Unit 6: Time Series</vt:lpstr>
      <vt:lpstr>Concept Check … Checks</vt:lpstr>
      <vt:lpstr>Concept Check  … Check</vt:lpstr>
      <vt:lpstr>Concept Check … Check</vt:lpstr>
      <vt:lpstr>A Different Order 15 Model</vt:lpstr>
      <vt:lpstr>Pennsylvania Temperature Data dataset: patemp</vt:lpstr>
      <vt:lpstr>Log Airline Data dataset: airlog</vt:lpstr>
      <vt:lpstr>Try It Out!</vt:lpstr>
      <vt:lpstr>Break Out 1</vt:lpstr>
      <vt:lpstr>End Break Out 1</vt:lpstr>
      <vt:lpstr>Monthly Amtrak Data</vt:lpstr>
      <vt:lpstr>Monthly Amtrak Data</vt:lpstr>
      <vt:lpstr>Break Out 2</vt:lpstr>
      <vt:lpstr>Break Out 2</vt:lpstr>
      <vt:lpstr>Break Out 2</vt:lpstr>
      <vt:lpstr>PowerPoint Presentation</vt:lpstr>
      <vt:lpstr>PowerPoint Presentation</vt:lpstr>
      <vt:lpstr>PowerPoint Presentation</vt:lpstr>
      <vt:lpstr>Try a few more!</vt:lpstr>
      <vt:lpstr>PowerPoint Presentation</vt:lpstr>
      <vt:lpstr>PowerPoint Presentation</vt:lpstr>
      <vt:lpstr>PowerPoint Presentation</vt:lpstr>
      <vt:lpstr>PowerPoint Presentation</vt:lpstr>
      <vt:lpstr>Simply Judge From The Plots Just Speculate</vt:lpstr>
      <vt:lpstr>Simply Judge From The Plots Just Speculate</vt:lpstr>
      <vt:lpstr>End Break Out 2</vt:lpstr>
      <vt:lpstr>Break Out 3</vt:lpstr>
      <vt:lpstr>Stock Modeling</vt:lpstr>
      <vt:lpstr>End Break Out 3</vt:lpstr>
      <vt:lpstr>PowerPoint Presentation</vt:lpstr>
      <vt:lpstr>MO</vt:lpstr>
      <vt:lpstr>MO</vt:lpstr>
      <vt:lpstr>Break Out 4</vt:lpstr>
      <vt:lpstr>Break Out 4</vt:lpstr>
      <vt:lpstr>Which Model has most evidence of  s = 12</vt:lpstr>
      <vt:lpstr>PowerPoint Presentation</vt:lpstr>
      <vt:lpstr>End Break Out 4</vt:lpstr>
      <vt:lpstr>Nyquist Frequency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6: Time Series</dc:title>
  <dc:creator>Microsoft Office User</dc:creator>
  <cp:lastModifiedBy>Microsoft Office User</cp:lastModifiedBy>
  <cp:revision>31</cp:revision>
  <dcterms:created xsi:type="dcterms:W3CDTF">2019-06-11T20:00:22Z</dcterms:created>
  <dcterms:modified xsi:type="dcterms:W3CDTF">2020-02-11T23:41:27Z</dcterms:modified>
</cp:coreProperties>
</file>